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6246"/>
    <a:srgbClr val="A24A0E"/>
    <a:srgbClr val="B45210"/>
    <a:srgbClr val="676C3C"/>
    <a:srgbClr val="7B8147"/>
    <a:srgbClr val="B89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9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23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6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32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5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4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5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7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1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870B6-FA65-4613-A728-EDA731140ED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10A59-52BB-4CF1-A357-79F20372C3A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5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364456" y="712617"/>
            <a:ext cx="9463088" cy="5432766"/>
          </a:xfrm>
        </p:spPr>
        <p:txBody>
          <a:bodyPr>
            <a:noAutofit/>
          </a:bodyPr>
          <a:lstStyle/>
          <a:p>
            <a:r>
              <a:rPr lang="uk-UA" altLang="ru-RU" sz="2600" b="1" dirty="0" smtClean="0">
                <a:latin typeface="Garamond" panose="02020404030301010803" pitchFamily="18" charset="0"/>
              </a:rPr>
              <a:t>ФА</a:t>
            </a:r>
            <a:r>
              <a:rPr lang="uk-UA" altLang="ru-RU" sz="2600" b="1" dirty="0" smtClean="0">
                <a:latin typeface="Garamond" panose="02020404030301010803" pitchFamily="18" charset="0"/>
              </a:rPr>
              <a:t>КУЛЬТЕТ УКРАЇНСЬКОЇ Й ІНОЗЕМНОЇ ФІЛОЛОГІЇ 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ТА ЖУРНАЛІСТИКИ 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КАФЕДРА НІМЕЦЬКОЇ ТА РОМАНСЬКОЇ ФІЛОЛОГІЇ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ВИБІРКОВА КОМПОНЕНТА 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014.02 Середня освіта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>(Мова і література німецька)</a:t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uk-UA" altLang="ru-RU" sz="2600" b="1" dirty="0" smtClean="0">
                <a:latin typeface="Garamond" panose="02020404030301010803" pitchFamily="18" charset="0"/>
              </a:rPr>
              <a:t/>
            </a:r>
            <a:br>
              <a:rPr lang="uk-UA" altLang="ru-RU" sz="2600" b="1" dirty="0" smtClean="0">
                <a:latin typeface="Garamond" panose="02020404030301010803" pitchFamily="18" charset="0"/>
              </a:rPr>
            </a:br>
            <a:r>
              <a:rPr lang="ru-RU" sz="2800" b="1" smtClean="0">
                <a:latin typeface="Garamond" panose="02020404030301010803" pitchFamily="18" charset="0"/>
              </a:rPr>
              <a:t>Типологія стилів і напрямів у літературному процесі </a:t>
            </a:r>
            <a:br>
              <a:rPr lang="ru-RU" sz="2800" b="1" smtClean="0">
                <a:latin typeface="Garamond" panose="02020404030301010803" pitchFamily="18" charset="0"/>
              </a:rPr>
            </a:br>
            <a:r>
              <a:rPr lang="ru-RU" sz="2800" b="1" smtClean="0">
                <a:latin typeface="Garamond" panose="02020404030301010803" pitchFamily="18" charset="0"/>
              </a:rPr>
              <a:t>межі XIX-XX століть</a:t>
            </a:r>
            <a:r>
              <a:rPr lang="uk-UA" sz="2600" b="1" dirty="0" smtClean="0">
                <a:latin typeface="Garamond" panose="02020404030301010803" pitchFamily="18" charset="0"/>
              </a:rPr>
              <a:t/>
            </a:r>
            <a:br>
              <a:rPr lang="uk-UA" sz="2600" b="1" dirty="0" smtClean="0">
                <a:latin typeface="Garamond" panose="02020404030301010803" pitchFamily="18" charset="0"/>
              </a:rPr>
            </a:br>
            <a:r>
              <a:rPr lang="uk-UA" sz="2600" b="1" smtClean="0">
                <a:latin typeface="Garamond" panose="02020404030301010803" pitchFamily="18" charset="0"/>
              </a:rPr>
              <a:t/>
            </a:r>
            <a:br>
              <a:rPr lang="uk-UA" sz="2600" b="1" smtClean="0">
                <a:latin typeface="Garamond" panose="02020404030301010803" pitchFamily="18" charset="0"/>
              </a:rPr>
            </a:br>
            <a:r>
              <a:rPr lang="uk-UA" sz="2600" b="1" smtClean="0">
                <a:latin typeface="Garamond" panose="02020404030301010803" pitchFamily="18" charset="0"/>
              </a:rPr>
              <a:t>Кандидат </a:t>
            </a:r>
            <a:r>
              <a:rPr lang="uk-UA" sz="2600" b="1" dirty="0" smtClean="0">
                <a:latin typeface="Garamond" panose="02020404030301010803" pitchFamily="18" charset="0"/>
              </a:rPr>
              <a:t>філологічних наук, викладач </a:t>
            </a:r>
            <a:br>
              <a:rPr lang="uk-UA" sz="2600" b="1" dirty="0" smtClean="0">
                <a:latin typeface="Garamond" panose="02020404030301010803" pitchFamily="18" charset="0"/>
              </a:rPr>
            </a:br>
            <a:r>
              <a:rPr lang="uk-UA" sz="2600" b="1" dirty="0" smtClean="0">
                <a:latin typeface="Garamond" panose="02020404030301010803" pitchFamily="18" charset="0"/>
              </a:rPr>
              <a:t>Бандурко Зінаїда В</a:t>
            </a:r>
            <a:r>
              <a:rPr lang="uk-UA" sz="2600" b="1" dirty="0" smtClean="0">
                <a:latin typeface="Garamond" panose="02020404030301010803" pitchFamily="18" charset="0"/>
              </a:rPr>
              <a:t>алеріївна</a:t>
            </a:r>
            <a:r>
              <a:rPr lang="uk-UA" sz="2600" b="1" dirty="0" smtClean="0">
                <a:latin typeface="Garamond" panose="02020404030301010803" pitchFamily="18" charset="0"/>
              </a:rPr>
              <a:t> </a:t>
            </a:r>
            <a:endParaRPr lang="ru-RU" sz="2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9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1" y="1114425"/>
            <a:ext cx="6777038" cy="5200649"/>
          </a:xfrm>
        </p:spPr>
        <p:txBody>
          <a:bodyPr>
            <a:normAutofit fontScale="92500" lnSpcReduction="10000"/>
          </a:bodyPr>
          <a:lstStyle/>
          <a:p>
            <a:pPr marL="0" indent="357188" algn="just">
              <a:spcBef>
                <a:spcPts val="0"/>
              </a:spcBef>
              <a:buNone/>
            </a:pPr>
            <a:r>
              <a:rPr lang="uk-UA" dirty="0" smtClean="0">
                <a:solidFill>
                  <a:srgbClr val="4B6246"/>
                </a:solidFill>
                <a:latin typeface="Garamond" panose="02020404030301010803" pitchFamily="18" charset="0"/>
              </a:rPr>
              <a:t>Запропонований курс присвячений розгляду основних стилів і напрямів у літературному процесі Німеччини та німецькомовних країн межі XIX-XX століть: «Національне мистецтво», символізм, експресіонізм, авангардизм, «Нова діловитість». </a:t>
            </a:r>
          </a:p>
          <a:p>
            <a:pPr marL="0" indent="357188" algn="just">
              <a:spcBef>
                <a:spcPts val="0"/>
              </a:spcBef>
              <a:buNone/>
            </a:pPr>
            <a:r>
              <a:rPr lang="uk-UA" dirty="0" smtClean="0">
                <a:solidFill>
                  <a:srgbClr val="4B6246"/>
                </a:solidFill>
                <a:latin typeface="Garamond" panose="02020404030301010803" pitchFamily="18" charset="0"/>
              </a:rPr>
              <a:t>В межах курсу Ви отримаєте загальний огляд творчості німецьких письменників, зупиняючись на найголовніших творах та літературних явищах, а також характеризуючи історично-літературні процеси, що відбувалися в Німеччині межі XIX-XX століть; дізнаєтесь про їх суспільне, </a:t>
            </a:r>
            <a:r>
              <a:rPr lang="uk-UA" dirty="0" err="1" smtClean="0">
                <a:solidFill>
                  <a:srgbClr val="4B6246"/>
                </a:solidFill>
                <a:latin typeface="Garamond" panose="02020404030301010803" pitchFamily="18" charset="0"/>
              </a:rPr>
              <a:t>ідейно</a:t>
            </a:r>
            <a:r>
              <a:rPr lang="uk-UA" dirty="0" smtClean="0">
                <a:solidFill>
                  <a:srgbClr val="4B6246"/>
                </a:solidFill>
                <a:latin typeface="Garamond" panose="02020404030301010803" pitchFamily="18" charset="0"/>
              </a:rPr>
              <a:t>-моральне та естетичне значення як у культурі Німеччини, так і в межах всесвітньої літератури і культури.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>
            <a:normAutofit/>
          </a:bodyPr>
          <a:lstStyle/>
          <a:p>
            <a:pPr algn="ctr"/>
            <a:r>
              <a:rPr lang="uk-UA" sz="4000" b="1" smtClean="0">
                <a:latin typeface="Garamond" panose="02020404030301010803" pitchFamily="18" charset="0"/>
              </a:rPr>
              <a:t>Мета курсу:</a:t>
            </a:r>
            <a:r>
              <a:rPr lang="uk-UA" sz="4000" smtClean="0">
                <a:latin typeface="Garamond" panose="02020404030301010803" pitchFamily="18" charset="0"/>
              </a:rPr>
              <a:t> </a:t>
            </a:r>
            <a:endParaRPr lang="ru-RU" sz="4000">
              <a:latin typeface="Garamond" panose="02020404030301010803" pitchFamily="18" charset="0"/>
            </a:endParaRPr>
          </a:p>
        </p:txBody>
      </p:sp>
      <p:pic>
        <p:nvPicPr>
          <p:cNvPr id="2050" name="Picture 2" descr="GALERIE: Osud ahasvera | FOTO 1 | Reflex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9" y="1114425"/>
            <a:ext cx="4229099" cy="520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004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400550" y="1314450"/>
            <a:ext cx="6953250" cy="486251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  <a:latin typeface="Garamond" panose="02020404030301010803" pitchFamily="18" charset="0"/>
              </a:rPr>
              <a:t>висвітлити головні події в історії літератури Німеччини межі XIX-XX століть;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  <a:latin typeface="Garamond" panose="02020404030301010803" pitchFamily="18" charset="0"/>
              </a:rPr>
              <a:t>ознайомити студентів з найвідомішими творами та найвидатнішими представниками німецької літератури різних стилів та напрямків мистецтва </a:t>
            </a:r>
            <a:r>
              <a:rPr lang="ru-RU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межі</a:t>
            </a:r>
            <a:r>
              <a:rPr lang="ru-RU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XIX-XX</a:t>
            </a:r>
            <a:r>
              <a:rPr lang="ru-RU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століть</a:t>
            </a:r>
            <a:r>
              <a:rPr lang="uk-UA" dirty="0" smtClean="0">
                <a:solidFill>
                  <a:srgbClr val="002060"/>
                </a:solidFill>
                <a:latin typeface="Garamond" panose="02020404030301010803" pitchFamily="18" charset="0"/>
              </a:rPr>
              <a:t>; </a:t>
            </a:r>
            <a:endParaRPr lang="ru-RU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mtClean="0">
                <a:solidFill>
                  <a:srgbClr val="002060"/>
                </a:solidFill>
                <a:latin typeface="Garamond" panose="02020404030301010803" pitchFamily="18" charset="0"/>
              </a:rPr>
              <a:t>сформувати аналітичне ставлення до літератури взагалі та літератури Німеччини зокрема;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  <a:latin typeface="Garamond" panose="02020404030301010803" pitchFamily="18" charset="0"/>
              </a:rPr>
              <a:t>розвивати навички аналізу та літературно-критичної оцінки будь-якого літературно-художнього твору з урахуванням приналежності останнього до певної літературної або мистецької течії, історичної доби тощо.</a:t>
            </a:r>
            <a:endParaRPr lang="ru-RU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>
            <a:normAutofit/>
          </a:bodyPr>
          <a:lstStyle/>
          <a:p>
            <a:pPr algn="ctr"/>
            <a:r>
              <a:rPr lang="uk-UA" sz="4000" b="1" smtClean="0">
                <a:latin typeface="Garamond" panose="02020404030301010803" pitchFamily="18" charset="0"/>
              </a:rPr>
              <a:t>Завдання курсу:</a:t>
            </a:r>
            <a:endParaRPr lang="ru-RU" sz="4000">
              <a:latin typeface="Garamond" panose="02020404030301010803" pitchFamily="18" charset="0"/>
            </a:endParaRPr>
          </a:p>
        </p:txBody>
      </p:sp>
      <p:pic>
        <p:nvPicPr>
          <p:cNvPr id="1026" name="Picture 2" descr="Kurt Tucholsky | Tucholsky Museum Rheinsb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14449"/>
            <a:ext cx="3562350" cy="486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7607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 smtClean="0">
                <a:solidFill>
                  <a:srgbClr val="A24A0E"/>
                </a:solidFill>
                <a:latin typeface="Garamond" panose="02020404030301010803" pitchFamily="18" charset="0"/>
              </a:rPr>
              <a:t>Знатимете специфіку перебігу літературного процесу різних країн межі XIX-XX століть в історико-культурному контексті;</a:t>
            </a:r>
          </a:p>
          <a:p>
            <a:pPr algn="just"/>
            <a:r>
              <a:rPr lang="uk-UA" dirty="0" smtClean="0">
                <a:solidFill>
                  <a:srgbClr val="A24A0E"/>
                </a:solidFill>
                <a:latin typeface="Garamond" panose="02020404030301010803" pitchFamily="18" charset="0"/>
              </a:rPr>
              <a:t>Будете</a:t>
            </a:r>
            <a:r>
              <a:rPr lang="ru-RU" dirty="0" smtClean="0">
                <a:solidFill>
                  <a:srgbClr val="A24A0E"/>
                </a:solidFill>
                <a:latin typeface="Garamond" panose="02020404030301010803" pitchFamily="18" charset="0"/>
              </a:rPr>
              <a:t> </a:t>
            </a:r>
            <a:r>
              <a:rPr lang="uk-UA" dirty="0" smtClean="0">
                <a:solidFill>
                  <a:srgbClr val="A24A0E"/>
                </a:solidFill>
                <a:latin typeface="Garamond" panose="02020404030301010803" pitchFamily="18" charset="0"/>
              </a:rPr>
              <a:t>здатні інтерпретувати й зіставляти </a:t>
            </a:r>
            <a:r>
              <a:rPr lang="uk-UA" dirty="0" err="1" smtClean="0">
                <a:solidFill>
                  <a:srgbClr val="A24A0E"/>
                </a:solidFill>
                <a:latin typeface="Garamond" panose="02020404030301010803" pitchFamily="18" charset="0"/>
              </a:rPr>
              <a:t>мовні</a:t>
            </a:r>
            <a:r>
              <a:rPr lang="uk-UA" dirty="0" smtClean="0">
                <a:solidFill>
                  <a:srgbClr val="A24A0E"/>
                </a:solidFill>
                <a:latin typeface="Garamond" panose="02020404030301010803" pitchFamily="18" charset="0"/>
              </a:rPr>
              <a:t> та літературні явища, використовувати різні методи й методики аналізу художнього </a:t>
            </a:r>
            <a:r>
              <a:rPr lang="ru-RU" dirty="0" smtClean="0">
                <a:solidFill>
                  <a:srgbClr val="A24A0E"/>
                </a:solidFill>
                <a:latin typeface="Garamond" panose="02020404030301010803" pitchFamily="18" charset="0"/>
              </a:rPr>
              <a:t>тексту;</a:t>
            </a:r>
            <a:endParaRPr lang="ru-RU" altLang="ru-RU" dirty="0" smtClean="0">
              <a:solidFill>
                <a:srgbClr val="A24A0E"/>
              </a:solidFill>
              <a:latin typeface="Garamond" panose="02020404030301010803" pitchFamily="18" charset="0"/>
            </a:endParaRPr>
          </a:p>
          <a:p>
            <a:pPr algn="just"/>
            <a:r>
              <a:rPr lang="uk-UA" dirty="0" smtClean="0">
                <a:solidFill>
                  <a:srgbClr val="A24A0E"/>
                </a:solidFill>
                <a:latin typeface="Garamond" panose="02020404030301010803" pitchFamily="18" charset="0"/>
              </a:rPr>
              <a:t>Будете вміти визначати жанрово-стильову своєрідність художнього </a:t>
            </a:r>
            <a:r>
              <a:rPr lang="ru-RU" smtClean="0">
                <a:solidFill>
                  <a:srgbClr val="A24A0E"/>
                </a:solidFill>
                <a:latin typeface="Garamond" panose="02020404030301010803" pitchFamily="18" charset="0"/>
              </a:rPr>
              <a:t>тексту</a:t>
            </a:r>
            <a:r>
              <a:rPr lang="uk-UA" smtClean="0">
                <a:solidFill>
                  <a:srgbClr val="A24A0E"/>
                </a:solidFill>
                <a:latin typeface="Garamond" panose="02020404030301010803" pitchFamily="18" charset="0"/>
              </a:rPr>
              <a:t>, його місце в літературному процесі, традиції й новаторство, зв’язок твору із фольклором, міфологією, релігією, філософією, значення для національної та світової культури;</a:t>
            </a:r>
            <a:endParaRPr lang="ru-RU" smtClean="0">
              <a:solidFill>
                <a:srgbClr val="A24A0E"/>
              </a:solidFill>
              <a:latin typeface="Garamond" panose="02020404030301010803" pitchFamily="18" charset="0"/>
            </a:endParaRPr>
          </a:p>
          <a:p>
            <a:pPr algn="just"/>
            <a:r>
              <a:rPr lang="uk-UA" smtClean="0">
                <a:solidFill>
                  <a:srgbClr val="A24A0E"/>
                </a:solidFill>
                <a:latin typeface="Garamond" panose="02020404030301010803" pitchFamily="18" charset="0"/>
              </a:rPr>
              <a:t>Будете здатні орієнтуватися у літературному процесі межі XIX-XX століть в історико-культурному контексті;</a:t>
            </a:r>
          </a:p>
          <a:p>
            <a:pPr algn="just"/>
            <a:r>
              <a:rPr lang="uk-UA" altLang="ru-RU" dirty="0" smtClean="0">
                <a:solidFill>
                  <a:srgbClr val="A24A0E"/>
                </a:solidFill>
                <a:latin typeface="Garamond" panose="02020404030301010803" pitchFamily="18" charset="0"/>
              </a:rPr>
              <a:t>Навчитеся </a:t>
            </a:r>
            <a:r>
              <a:rPr lang="uk-UA" dirty="0" smtClean="0">
                <a:solidFill>
                  <a:srgbClr val="A24A0E"/>
                </a:solidFill>
                <a:latin typeface="Garamond" panose="02020404030301010803" pitchFamily="18" charset="0"/>
              </a:rPr>
              <a:t>застосовувати міждисциплінарні зв’язки філологічного спрямування та інших наук гуманітарного циклу.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Garamond" panose="02020404030301010803" pitchFamily="18" charset="0"/>
              </a:rPr>
              <a:t>Після завершення курсу ви:</a:t>
            </a:r>
            <a:endParaRPr lang="ru-RU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42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07063"/>
          </a:xfrm>
        </p:spPr>
        <p:txBody>
          <a:bodyPr>
            <a:normAutofit/>
          </a:bodyPr>
          <a:lstStyle/>
          <a:p>
            <a:pPr algn="ctr"/>
            <a:r>
              <a:rPr lang="uk-UA" sz="6000" smtClean="0">
                <a:solidFill>
                  <a:srgbClr val="002060"/>
                </a:solidFill>
                <a:latin typeface="Garamond" panose="02020404030301010803" pitchFamily="18" charset="0"/>
              </a:rPr>
              <a:t>Запрошуємо на навчання! </a:t>
            </a:r>
            <a:endParaRPr lang="ru-RU" sz="600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7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268</Words>
  <Application>Microsoft Office PowerPoint</Application>
  <PresentationFormat>Широкий екран</PresentationFormat>
  <Paragraphs>16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Тема Office</vt:lpstr>
      <vt:lpstr>ФАКУЛЬТЕТ УКРАЇНСЬКОЇ Й ІНОЗЕМНОЇ ФІЛОЛОГІЇ  ТА ЖУРНАЛІСТИКИ  КАФЕДРА НІМЕЦЬКОЇ ТА РОМАНСЬКОЇ ФІЛОЛОГІЇ  ВИБІРКОВА КОМПОНЕНТА   014.02 Середня освіта (Мова і література німецька)  Типологія стилів і напрямів у літературному процесі  межі XIX-XX століть  Кандидат філологічних наук, викладач  Бандурко Зінаїда Валеріївна </vt:lpstr>
      <vt:lpstr>Мета курсу: </vt:lpstr>
      <vt:lpstr>Завдання курсу:</vt:lpstr>
      <vt:lpstr>Після завершення курсу ви:</vt:lpstr>
      <vt:lpstr>Запрошуємо на навчання!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ФАКУЛЬТЕТ УКРАЇНСЬКОЇ Й ІНОЗЕМНОЇ ФІЛОЛОГІЇ  ТА ЖУРНАЛІСТИКИ  КАФЕДРА НІМЕЦЬКОЇ ТА РОМАНСЬКОЇ ФІЛОЛОГІЇ  ВИБІРКОВА КОМПОНЕНТА   014.02 Середня освіта (Мова і література німецька)  Типологія стилів і напрямів у літературному процесі  межі XIX-XX столітть  Кандидат філологічних наук, викладач  Бандурко Зінаїда Валеріївна </dc:title>
  <dc:creator>Зинаида Бандурко</dc:creator>
  <cp:lastModifiedBy>Зинаида Бандурко</cp:lastModifiedBy>
  <cp:revision>10</cp:revision>
  <dcterms:created xsi:type="dcterms:W3CDTF">2020-08-19T10:04:33Z</dcterms:created>
  <dcterms:modified xsi:type="dcterms:W3CDTF">2020-08-19T11:55:41Z</dcterms:modified>
</cp:coreProperties>
</file>